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84" r:id="rId7"/>
    <p:sldId id="270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5" r:id="rId16"/>
  </p:sldIdLst>
  <p:sldSz cx="9144000" cy="6858000" type="screen4x3"/>
  <p:notesSz cx="6858000" cy="9144000"/>
  <p:embeddedFontLst>
    <p:embeddedFont>
      <p:font typeface="SimSun" panose="02010600030101010101" pitchFamily="2" charset="-122"/>
      <p:regular r:id="rId19"/>
    </p:embeddedFont>
  </p:embeddedFontLst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5">
          <p15:clr>
            <a:srgbClr val="A4A3A4"/>
          </p15:clr>
        </p15:guide>
        <p15:guide id="3" orient="horz" pos="665">
          <p15:clr>
            <a:srgbClr val="A4A3A4"/>
          </p15:clr>
        </p15:guide>
        <p15:guide id="4" orient="horz" pos="732">
          <p15:clr>
            <a:srgbClr val="A4A3A4"/>
          </p15:clr>
        </p15:guide>
        <p15:guide id="5" orient="horz" pos="4223">
          <p15:clr>
            <a:srgbClr val="A4A3A4"/>
          </p15:clr>
        </p15:guide>
        <p15:guide id="6" orient="horz" pos="4142">
          <p15:clr>
            <a:srgbClr val="A4A3A4"/>
          </p15:clr>
        </p15:guide>
        <p15:guide id="7" orient="horz" pos="4090">
          <p15:clr>
            <a:srgbClr val="A4A3A4"/>
          </p15:clr>
        </p15:guide>
        <p15:guide id="8" orient="horz" pos="811">
          <p15:clr>
            <a:srgbClr val="A4A3A4"/>
          </p15:clr>
        </p15:guide>
        <p15:guide id="9" orient="horz" pos="2451">
          <p15:clr>
            <a:srgbClr val="A4A3A4"/>
          </p15:clr>
        </p15:guide>
        <p15:guide id="10" pos="287">
          <p15:clr>
            <a:srgbClr val="A4A3A4"/>
          </p15:clr>
        </p15:guide>
        <p15:guide id="11" pos="5473">
          <p15:clr>
            <a:srgbClr val="A4A3A4"/>
          </p15:clr>
        </p15:guide>
        <p15:guide id="12" pos="2845">
          <p15:clr>
            <a:srgbClr val="A4A3A4"/>
          </p15:clr>
        </p15:guide>
        <p15:guide id="13" pos="2915">
          <p15:clr>
            <a:srgbClr val="A4A3A4"/>
          </p15:clr>
        </p15:guide>
        <p15:guide id="14" pos="2881">
          <p15:clr>
            <a:srgbClr val="A4A3A4"/>
          </p15:clr>
        </p15:guide>
        <p15:guide id="15" pos="5504">
          <p15:clr>
            <a:srgbClr val="A4A3A4"/>
          </p15:clr>
        </p15:guide>
        <p15:guide id="16" pos="1970">
          <p15:clr>
            <a:srgbClr val="A4A3A4"/>
          </p15:clr>
        </p15:guide>
        <p15:guide id="17" pos="3790">
          <p15:clr>
            <a:srgbClr val="A4A3A4"/>
          </p15:clr>
        </p15:guide>
        <p15:guide id="18" pos="3721">
          <p15:clr>
            <a:srgbClr val="A4A3A4"/>
          </p15:clr>
        </p15:guide>
        <p15:guide id="19" pos="2037">
          <p15:clr>
            <a:srgbClr val="A4A3A4"/>
          </p15:clr>
        </p15:guide>
        <p15:guide id="20" pos="2813">
          <p15:clr>
            <a:srgbClr val="A4A3A4"/>
          </p15:clr>
        </p15:guide>
        <p15:guide id="21" pos="2948">
          <p15:clr>
            <a:srgbClr val="A4A3A4"/>
          </p15:clr>
        </p15:guide>
        <p15:guide id="22" pos="2061">
          <p15:clr>
            <a:srgbClr val="A4A3A4"/>
          </p15:clr>
        </p15:guide>
        <p15:guide id="23" pos="3699">
          <p15:clr>
            <a:srgbClr val="A4A3A4"/>
          </p15:clr>
        </p15:guide>
        <p15:guide id="24" pos="1925">
          <p15:clr>
            <a:srgbClr val="A4A3A4"/>
          </p15:clr>
        </p15:guide>
        <p15:guide id="25" pos="38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LO" initials="DLO " lastIdx="2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FFFFFF"/>
    <a:srgbClr val="000000"/>
    <a:srgbClr val="0070C1"/>
    <a:srgbClr val="AF0001"/>
    <a:srgbClr val="A9B408"/>
    <a:srgbClr val="EB9702"/>
    <a:srgbClr val="DAA600"/>
    <a:srgbClr val="0000FF"/>
    <a:srgbClr val="DA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4" autoAdjust="0"/>
    <p:restoredTop sz="94688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408" y="102"/>
      </p:cViewPr>
      <p:guideLst>
        <p:guide orient="horz" pos="2159"/>
        <p:guide orient="horz" pos="245"/>
        <p:guide orient="horz" pos="665"/>
        <p:guide orient="horz" pos="732"/>
        <p:guide orient="horz" pos="4223"/>
        <p:guide orient="horz" pos="4142"/>
        <p:guide orient="horz" pos="4090"/>
        <p:guide orient="horz" pos="811"/>
        <p:guide orient="horz" pos="2451"/>
        <p:guide pos="287"/>
        <p:guide pos="5473"/>
        <p:guide pos="2845"/>
        <p:guide pos="2915"/>
        <p:guide pos="2881"/>
        <p:guide pos="5504"/>
        <p:guide pos="1970"/>
        <p:guide pos="3790"/>
        <p:guide pos="3721"/>
        <p:guide pos="2037"/>
        <p:guide pos="2813"/>
        <p:guide pos="2948"/>
        <p:guide pos="2061"/>
        <p:guide pos="3699"/>
        <p:guide pos="1925"/>
        <p:guide pos="3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8/18/2016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8/18/2016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029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004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Bottom_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hoto_iStock_000018658676Lar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774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457200" y="5859440"/>
            <a:ext cx="2182663" cy="633435"/>
            <a:chOff x="465138" y="401986"/>
            <a:chExt cx="2182663" cy="633435"/>
          </a:xfrm>
        </p:grpSpPr>
        <p:pic>
          <p:nvPicPr>
            <p:cNvPr id="32" name="Picture 6"/>
            <p:cNvPicPr>
              <a:picLocks noChangeAspect="1" noChangeArrowheads="1"/>
            </p:cNvPicPr>
            <p:nvPr userDrawn="1"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38" y="650103"/>
              <a:ext cx="2182663" cy="385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Freeform 33"/>
            <p:cNvSpPr/>
            <p:nvPr/>
          </p:nvSpPr>
          <p:spPr>
            <a:xfrm>
              <a:off x="1746987" y="401986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5728986" y="3312605"/>
            <a:ext cx="3074395" cy="2061722"/>
            <a:chOff x="8696970" y="3517927"/>
            <a:chExt cx="3074395" cy="2061722"/>
          </a:xfrm>
        </p:grpSpPr>
        <p:sp>
          <p:nvSpPr>
            <p:cNvPr id="28" name="Freeform 27"/>
            <p:cNvSpPr/>
            <p:nvPr/>
          </p:nvSpPr>
          <p:spPr>
            <a:xfrm>
              <a:off x="9159559" y="3517927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4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970" y="4358855"/>
              <a:ext cx="3074395" cy="251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5" name="Straight Connector 24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cc_StratLine_Wht_RGB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352195"/>
            <a:ext cx="3007794" cy="18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5614" y="2181423"/>
            <a:ext cx="4010024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455613" y="3252149"/>
            <a:ext cx="4010024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0688" y="2125465"/>
            <a:ext cx="132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8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908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311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5613" y="749080"/>
            <a:ext cx="8232775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536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0800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55613" y="1576800"/>
            <a:ext cx="8232775" cy="49143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4" y="1182021"/>
            <a:ext cx="4010114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55525" y="1578021"/>
            <a:ext cx="4010114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679950" y="1182021"/>
            <a:ext cx="4008438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4679950" y="1578021"/>
            <a:ext cx="4008438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455613" y="1578021"/>
            <a:ext cx="4010025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4679950" y="1578021"/>
            <a:ext cx="4008438" cy="4914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779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5613" y="1195200"/>
            <a:ext cx="8232775" cy="52930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55613" y="1195200"/>
            <a:ext cx="4010025" cy="52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4679950" y="1195200"/>
            <a:ext cx="4008437" cy="52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5613" y="1182021"/>
            <a:ext cx="8232775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AU" smtClean="0"/>
              <a:t>Copyright © 2014 Accenture  All rights reserved.</a:t>
            </a:r>
            <a:endParaRPr lang="en-AU" dirty="0"/>
          </a:p>
        </p:txBody>
      </p:sp>
      <p:grpSp>
        <p:nvGrpSpPr>
          <p:cNvPr id="6" name="Group 5" hidden="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8085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194793"/>
            <a:ext cx="8232775" cy="5298081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40355" y="6575425"/>
            <a:ext cx="548033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5613" y="6575425"/>
            <a:ext cx="4060825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AU" dirty="0" smtClean="0"/>
              <a:t>Copyright © 2014 Accenture  All rights reserved.</a:t>
            </a:r>
            <a:endParaRPr lang="en-AU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5613" y="1159234"/>
            <a:ext cx="86883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0" r:id="rId2"/>
    <p:sldLayoutId id="2147483728" r:id="rId3"/>
    <p:sldLayoutId id="2147483731" r:id="rId4"/>
    <p:sldLayoutId id="2147483721" r:id="rId5"/>
    <p:sldLayoutId id="2147483725" r:id="rId6"/>
    <p:sldLayoutId id="2147483726" r:id="rId7"/>
    <p:sldLayoutId id="2147483727" r:id="rId8"/>
    <p:sldLayoutId id="2147483729" r:id="rId9"/>
    <p:sldLayoutId id="2147483723" r:id="rId10"/>
    <p:sldLayoutId id="214748373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Mobility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59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455613" y="1222408"/>
            <a:ext cx="8232775" cy="52686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企业移动化管理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(Enterprise mobility management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EMM)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是指通过移动信息化管理手段，针对企业移动信息化建设过程中涉及到的企业移动设备、应用、信息等内容提供信息化管理的解决方案与服务。是一套实现企业员工安全的使用手机、平板等移动终端进行移动化工作的技术平台与管理方法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500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不同厂商在争夺</a:t>
            </a:r>
            <a:r>
              <a:rPr lang="en-US" altLang="zh-CN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EMM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市场的初衷和目的或不尽相同，有的侧重于企业信息的安全，有的侧重于企业的应用开发，有的侧重企业现有业务的升级、提升等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，但事实上</a:t>
            </a:r>
            <a:r>
              <a:rPr lang="en-US" altLang="zh-CN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EMM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市场拼的不是某个单一的领域，而是一套整体的企业移动化管理解决方案。</a:t>
            </a:r>
            <a:endParaRPr lang="en-US" altLang="zh-CN" sz="15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15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ja-JP" altLang="en-US" sz="15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企业移动管理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Enterprise Mobility Management)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20422" t="36511" r="16716" b="31951"/>
          <a:stretch/>
        </p:blipFill>
        <p:spPr>
          <a:xfrm>
            <a:off x="2486025" y="3290455"/>
            <a:ext cx="4257917" cy="267022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28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455613" y="1201946"/>
            <a:ext cx="8232775" cy="52686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zh-CN" altLang="en-US" sz="18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企业用户</a:t>
            </a:r>
            <a:r>
              <a:rPr lang="zh-CN" altLang="en-US" sz="18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的需求分析</a:t>
            </a:r>
            <a:endParaRPr lang="ja-JP" altLang="en-US" sz="1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企业移动管理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Enterprise Mobility Management)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24328" t="36510" r="16893" b="32804"/>
          <a:stretch/>
        </p:blipFill>
        <p:spPr>
          <a:xfrm>
            <a:off x="682584" y="4800600"/>
            <a:ext cx="2265630" cy="147847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l="25394" t="35942" r="23641" b="28827"/>
          <a:stretch/>
        </p:blipFill>
        <p:spPr>
          <a:xfrm>
            <a:off x="932956" y="1687286"/>
            <a:ext cx="1729304" cy="149431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28057" t="35658" r="28968" b="32519"/>
          <a:stretch/>
        </p:blipFill>
        <p:spPr>
          <a:xfrm>
            <a:off x="801711" y="2975215"/>
            <a:ext cx="1860549" cy="172216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948214" y="183713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了解客户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不同的用户群拥有不同的需求。企业必须制定能够充分识别用户需求，并提供和保障这些用户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群体功能所需的用户体验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948214" y="49831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了解需求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利用移动设备多功能的优势，如相机，通讯，移动数据读取等，实现功能的同时减少成本，并保证数据安全。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948214" y="34249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了解组织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基于客户现有系统或重新配置新的组织，以应对移动，云等在新的工作环境和场景的使用。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32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企业移动管理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Enterprise Mobility Management)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23" y="1212784"/>
            <a:ext cx="6359565" cy="498452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455613" y="153481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企业移动</a:t>
            </a:r>
            <a:r>
              <a:rPr lang="ja-JP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管理</a:t>
            </a:r>
            <a:endParaRPr lang="en-US" altLang="ja-JP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架构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山形 10"/>
          <p:cNvSpPr/>
          <p:nvPr/>
        </p:nvSpPr>
        <p:spPr>
          <a:xfrm>
            <a:off x="2037481" y="1574750"/>
            <a:ext cx="279133" cy="606392"/>
          </a:xfrm>
          <a:prstGeom prst="chevron">
            <a:avLst/>
          </a:prstGeom>
          <a:solidFill>
            <a:srgbClr val="FE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5613" y="1038320"/>
            <a:ext cx="8232775" cy="4914306"/>
          </a:xfrm>
          <a:effectLst/>
          <a:sp3d/>
        </p:spPr>
        <p:txBody>
          <a:bodyPr/>
          <a:lstStyle/>
          <a:p>
            <a:pPr marL="0" indent="0">
              <a:buNone/>
            </a:pPr>
            <a:endParaRPr lang="en-US" altLang="ja-JP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信息技术与通讯技术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的融合正在给我们的社会生活带来巨大的变革。移动技术和互联网已经成为信息通讯技术发展的主要驱动力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，凭借高覆盖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率的移动通讯网、高速无线网络和各种不同类型的移动信息终端，移动技术的使用开辟了广阔的移动交互的空间，并已经成为普及与流行的生活、工作方式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r>
              <a:rPr lang="zh-CN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是一个庞</a:t>
            </a:r>
            <a:r>
              <a:rPr lang="zh-CN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大的课题，涉及到多种技术和技能</a:t>
            </a:r>
            <a:r>
              <a:rPr lang="zh-CN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本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学习资料会介绍与移动技术相关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的一些知识和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内容，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比如移动技术带来的改造力，移动应用（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），用户体验，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移动性能管理，企业移动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管理等等。</a:t>
            </a:r>
            <a:endParaRPr lang="en-AU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AU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本学习资料旨在帮助你对移动技术的不同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方面在较高层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上有一定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理解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。并不对其中某一个课题进行深入的探讨，因为每一个主题都足以花很长时间学习和研究。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/>
          <a:lstStyle/>
          <a:p>
            <a:r>
              <a:rPr lang="zh-CN" altLang="ja-JP" sz="2800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</a:t>
            </a:r>
            <a:r>
              <a:rPr lang="zh-CN" altLang="en-US" sz="2800" dirty="0" smtClean="0">
                <a:latin typeface="SimSun" panose="02010600030101010101" pitchFamily="2" charset="-122"/>
                <a:ea typeface="SimSun" panose="02010600030101010101" pitchFamily="2" charset="-122"/>
              </a:rPr>
              <a:t>技术</a:t>
            </a:r>
            <a:endParaRPr lang="en-AU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208" t="32719" r="34218" b="46350"/>
          <a:stretch/>
        </p:blipFill>
        <p:spPr>
          <a:xfrm>
            <a:off x="4516438" y="4726637"/>
            <a:ext cx="4112181" cy="1527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5176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5613" y="1241520"/>
            <a:ext cx="8232775" cy="4914306"/>
          </a:xfrm>
          <a:effectLst/>
          <a:sp3d/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近几年来全球已从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网络优先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Web First)</a:t>
            </a:r>
            <a:r>
              <a:rPr lang="ja-JP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转变为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移动优先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Mobile First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而我们现在讨论的是，未来将进入唯移动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(Mobile Only)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的时代。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优先为移动设备开发软</a:t>
            </a:r>
            <a:r>
              <a:rPr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件，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即移动优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先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ja-JP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在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2010</a:t>
            </a:r>
            <a:r>
              <a:rPr lang="ja-JP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提出的，随着智能手机的普及，移动端程序和应用不再是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Desktop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的附属品，更好的用户体验和快捷方便的操作性，使移动应用的优势凸现，一个个带有移动性质的企业，像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Instagram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WhatsApp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Flipboard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Uber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Snapchat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Square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Evernote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等等，一跃成为举世瞩目的超级创业公司，同时间在亚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洲市场，我们也看到了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Line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WeChat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用一样的方式崛起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。像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IBM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-US" altLang="ja-JP" dirty="0" smtClean="0">
                <a:latin typeface="SimSun" panose="02010600030101010101" pitchFamily="2" charset="-122"/>
                <a:ea typeface="SimSun" panose="02010600030101010101" pitchFamily="2" charset="-122"/>
              </a:rPr>
              <a:t>icrosoft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等世界级科技公司均推出了移动优先的服务策略，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Google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更是把业务轴心转向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Android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而随着“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唯移动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时代的来临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移动将带来新一波的革命性变革。现在的所有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Desktop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程序和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将被取代，以往的生活方式也将被改变，反锁的操作将变成更高效舒适的用户体验，人们也会越来越依赖移动应用所带来的便捷生活。更多的移动互联公司将会崛起，在这个机会与挑战并存的时代，你已经做好进入“唯移动”时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代的准备了么？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/>
          <a:lstStyle/>
          <a:p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唯移动 </a:t>
            </a:r>
            <a:r>
              <a:rPr lang="en-US" altLang="zh-CN" sz="2800" dirty="0" smtClean="0">
                <a:latin typeface="SimSun" panose="02010600030101010101" pitchFamily="2" charset="-122"/>
                <a:ea typeface="SimSun" panose="02010600030101010101" pitchFamily="2" charset="-122"/>
              </a:rPr>
              <a:t>(Mobile Only)</a:t>
            </a:r>
            <a:endParaRPr lang="en-AU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16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5613" y="1261840"/>
            <a:ext cx="8232775" cy="4336320"/>
          </a:xfrm>
          <a:effectLst/>
          <a:sp3d/>
        </p:spPr>
        <p:txBody>
          <a:bodyPr/>
          <a:lstStyle/>
          <a:p>
            <a:pPr marL="0" indent="0">
              <a:buNone/>
            </a:pPr>
            <a:r>
              <a:rPr lang="en-US" altLang="ja-JP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App </a:t>
            </a:r>
            <a:r>
              <a:rPr lang="ja-JP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application</a:t>
            </a: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的缩写，通常专指手机上的应用软件，或称手机客户端。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这个简写的英文名称之所以会如此流行，主要是因为移动互联网的快速崛起。移动互联网的快速发展，让移动应用和移动硬件都迅速的发展起来，所谓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的移动手机应用也因为有了硬件基础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，而开始了大规模的发展，这才让市场上出现了一大批高质量的手机应用。</a:t>
            </a:r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AU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用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(APP)</a:t>
            </a:r>
            <a:endParaRPr lang="en-AU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21" y="3010217"/>
            <a:ext cx="76771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55613" y="1261840"/>
            <a:ext cx="8232775" cy="5004206"/>
          </a:xfrm>
          <a:effectLst/>
          <a:sp3d/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Native App</a:t>
            </a:r>
          </a:p>
          <a:p>
            <a:pPr marL="0" indent="0">
              <a:buNone/>
            </a:pP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基于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智能手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机的本地操作系统如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iOS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Android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Windows Phone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并使用原生程式编写运行的第三方应用程序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也叫本地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Native App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因为位于平台层上方，向下访问和兼容的能力会比较好一些，可以支持在线或离线，消息推送或本地资源访问，摄像拨号功能的调取。但是由于设备碎片化，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的开发成本要高很多，维持多个版本的更新升级比较麻烦，用户的安装门槛也比较高。但是比较乐观的是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 err="1" smtClean="0">
                <a:latin typeface="SimSun" panose="02010600030101010101" pitchFamily="2" charset="-122"/>
                <a:ea typeface="SimSun" panose="02010600030101010101" pitchFamily="2" charset="-122"/>
              </a:rPr>
              <a:t>AppStore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培养了一种比较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好的用户付费模式，所以在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Apple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的生态圈里，开发者的盈利模式是一种明朗状态，其他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market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也在往这条路上靠拢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Web App</a:t>
            </a: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基于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的系统应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用，使用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W3C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标准的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HTML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语言开发，也叫做网络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Web App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更侧重使用网页技术在移动端做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展示，包括文字、媒体文件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等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更侧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重“功能”，是使用网页技术实现的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。总的来说，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Web App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就是运行于网络和标准浏览器上，基于网页技术开发实现特定功能的应用。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用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(APP)</a:t>
            </a:r>
            <a:endParaRPr lang="en-AU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047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用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(APP)</a:t>
            </a:r>
            <a:endParaRPr lang="en-AU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961421" y="1573320"/>
            <a:ext cx="6825680" cy="1697185"/>
            <a:chOff x="443337" y="314638"/>
            <a:chExt cx="6825680" cy="1386000"/>
          </a:xfrm>
        </p:grpSpPr>
        <p:sp>
          <p:nvSpPr>
            <p:cNvPr id="22" name="正方形/長方形 21"/>
            <p:cNvSpPr/>
            <p:nvPr/>
          </p:nvSpPr>
          <p:spPr>
            <a:xfrm>
              <a:off x="443337" y="314638"/>
              <a:ext cx="6825680" cy="1386000"/>
            </a:xfrm>
            <a:prstGeom prst="rect">
              <a:avLst/>
            </a:prstGeom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正方形/長方形 22"/>
            <p:cNvSpPr/>
            <p:nvPr/>
          </p:nvSpPr>
          <p:spPr>
            <a:xfrm>
              <a:off x="443337" y="314638"/>
              <a:ext cx="6825680" cy="1386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4157" tIns="229108" rIns="564157" bIns="92456" numCol="1" spcCol="1270" anchor="t" anchorCtr="0">
              <a:noAutofit/>
            </a:bodyPr>
            <a:lstStyle/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en-US" altLang="zh-CN" sz="1400" dirty="0" smtClean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提供最佳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的用户体验，最优质的用户界面，最华丽的</a:t>
              </a:r>
              <a:r>
                <a:rPr lang="zh-CN" altLang="en-US" sz="1400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交互</a:t>
              </a:r>
              <a:endParaRPr lang="en-US" altLang="zh-CN" sz="1400" dirty="0" smtClean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针对不同平台提供不同体验</a:t>
              </a:r>
              <a:endParaRPr kumimoji="1" lang="ja-JP" altLang="en-US" sz="1300" kern="12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可节省带宽成本，</a:t>
              </a:r>
              <a:r>
                <a:rPr lang="zh-CN" altLang="en-US" sz="1400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访问本地资源</a:t>
              </a:r>
              <a:endParaRPr lang="en-US" altLang="zh-CN" sz="1400" dirty="0" smtClean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打开速度更快</a:t>
              </a:r>
              <a:endParaRPr kumimoji="1" lang="ja-JP" altLang="en-US" sz="1300" kern="12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18084" y="1275953"/>
            <a:ext cx="2737613" cy="490207"/>
            <a:chOff x="0" y="17270"/>
            <a:chExt cx="2737613" cy="490207"/>
          </a:xfrm>
        </p:grpSpPr>
        <p:sp>
          <p:nvSpPr>
            <p:cNvPr id="20" name="角丸四角形 19"/>
            <p:cNvSpPr/>
            <p:nvPr/>
          </p:nvSpPr>
          <p:spPr>
            <a:xfrm>
              <a:off x="0" y="17270"/>
              <a:ext cx="2737613" cy="4902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角丸四角形 6"/>
            <p:cNvSpPr/>
            <p:nvPr/>
          </p:nvSpPr>
          <p:spPr>
            <a:xfrm>
              <a:off x="23930" y="41200"/>
              <a:ext cx="2689753" cy="442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326" tIns="0" rIns="192326" bIns="0" numCol="1" spcCol="1270" anchor="ctr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en-US" altLang="en-US" sz="1500" b="1" kern="1200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Native App</a:t>
              </a:r>
              <a:r>
                <a:rPr kumimoji="1" lang="zh-CN" altLang="en-US" sz="15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的</a:t>
              </a:r>
              <a:r>
                <a:rPr kumimoji="1" lang="zh-CN" altLang="en-US" sz="1500" b="1" kern="1200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优点</a:t>
              </a:r>
              <a:endParaRPr kumimoji="1" lang="ja-JP" altLang="en-US" sz="1500" b="1" kern="12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961421" y="3917482"/>
            <a:ext cx="6825680" cy="2018249"/>
            <a:chOff x="443337" y="2087885"/>
            <a:chExt cx="6825680" cy="1212750"/>
          </a:xfrm>
        </p:grpSpPr>
        <p:sp>
          <p:nvSpPr>
            <p:cNvPr id="18" name="正方形/長方形 17"/>
            <p:cNvSpPr/>
            <p:nvPr/>
          </p:nvSpPr>
          <p:spPr>
            <a:xfrm>
              <a:off x="443337" y="2087885"/>
              <a:ext cx="6825680" cy="1212750"/>
            </a:xfrm>
            <a:prstGeom prst="rect">
              <a:avLst/>
            </a:prstGeom>
          </p:spPr>
          <p:style>
            <a:lnRef idx="2">
              <a:schemeClr val="accent3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正方形/長方形 18"/>
            <p:cNvSpPr/>
            <p:nvPr/>
          </p:nvSpPr>
          <p:spPr>
            <a:xfrm>
              <a:off x="443337" y="2087885"/>
              <a:ext cx="6825680" cy="1212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4157" tIns="229108" rIns="564157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kumimoji="1" lang="en-US" altLang="ja-JP" sz="1300" kern="1200" dirty="0" smtClean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轻松实现跨平台，不需要考虑复杂的底层适配和跨平台开发语言的问题。</a:t>
              </a:r>
              <a:endParaRPr lang="ja-JP" altLang="en-US" sz="14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无需用户下载，并且和传统网站一样可以动态升级。</a:t>
              </a:r>
              <a:endPara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defTabSz="5778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en-US" altLang="ja-JP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Web App</a:t>
              </a:r>
              <a:r>
                <a:rPr lang="ja-JP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可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以实现</a:t>
              </a:r>
              <a:r>
                <a:rPr lang="en-US" altLang="zh-CN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App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互联，即一个</a:t>
              </a:r>
              <a:r>
                <a:rPr lang="en-US" altLang="zh-CN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Web App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跳转到另一个</a:t>
              </a:r>
              <a:r>
                <a:rPr lang="en-US" altLang="zh-CN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Web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 </a:t>
              </a:r>
              <a:r>
                <a:rPr lang="en-US" altLang="zh-CN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App</a:t>
              </a: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上。</a:t>
              </a:r>
              <a:endParaRPr lang="ja-JP" altLang="en-US" sz="14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dirty="0">
                  <a:latin typeface="SimSun" panose="02010600030101010101" pitchFamily="2" charset="-122"/>
                  <a:ea typeface="SimSun" panose="02010600030101010101" pitchFamily="2" charset="-122"/>
                </a:rPr>
                <a:t>开发周期短，成本低</a:t>
              </a:r>
              <a:endParaRPr lang="ja-JP" altLang="en-US" sz="14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94154" y="3515477"/>
            <a:ext cx="2737613" cy="490207"/>
            <a:chOff x="0" y="1790517"/>
            <a:chExt cx="2737613" cy="490207"/>
          </a:xfrm>
        </p:grpSpPr>
        <p:sp>
          <p:nvSpPr>
            <p:cNvPr id="16" name="角丸四角形 15"/>
            <p:cNvSpPr/>
            <p:nvPr/>
          </p:nvSpPr>
          <p:spPr>
            <a:xfrm>
              <a:off x="0" y="1790517"/>
              <a:ext cx="2737613" cy="49020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3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17" name="角丸四角形 10"/>
            <p:cNvSpPr/>
            <p:nvPr/>
          </p:nvSpPr>
          <p:spPr>
            <a:xfrm>
              <a:off x="23930" y="1814447"/>
              <a:ext cx="2689753" cy="442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326" tIns="0" rIns="192326" bIns="0" numCol="1" spcCol="1270" anchor="ctr" anchorCtr="0">
              <a:noAutofit/>
            </a:bodyPr>
            <a:lstStyle/>
            <a:p>
              <a:pPr lvl="0" defTabSz="666750">
                <a:lnSpc>
                  <a:spcPct val="90000"/>
                </a:lnSpc>
                <a:spcAft>
                  <a:spcPct val="35000"/>
                </a:spcAft>
              </a:pPr>
              <a:r>
                <a:rPr kumimoji="1" lang="en-US" altLang="zh-CN" sz="1500" b="1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Web</a:t>
              </a:r>
              <a:r>
                <a:rPr kumimoji="1" lang="en-US" altLang="en-US" sz="1500" b="1" dirty="0" smtClean="0">
                  <a:latin typeface="SimSun" panose="02010600030101010101" pitchFamily="2" charset="-122"/>
                  <a:ea typeface="SimSun" panose="02010600030101010101" pitchFamily="2" charset="-122"/>
                </a:rPr>
                <a:t> </a:t>
              </a:r>
              <a:r>
                <a:rPr kumimoji="1" lang="en-US" altLang="en-US" sz="15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App</a:t>
              </a:r>
              <a:r>
                <a:rPr kumimoji="1" lang="zh-CN" altLang="en-US" sz="15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的优点</a:t>
              </a:r>
              <a:endParaRPr kumimoji="1" lang="ja-JP" altLang="en-US" sz="1500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2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576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455613" y="1241659"/>
            <a:ext cx="8428505" cy="524944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跨平台开发</a:t>
            </a:r>
            <a:r>
              <a:rPr kumimoji="1"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ja-JP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Cross-Platform Development</a:t>
            </a:r>
            <a:r>
              <a:rPr kumimoji="1"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开发跨平台移动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的最大挑战之一，就是每个移动平台就有个原生语言和软件开发包（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SDK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）：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Windows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手机是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C#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500" dirty="0" err="1">
                <a:latin typeface="SimSun" panose="02010600030101010101" pitchFamily="2" charset="-122"/>
                <a:ea typeface="SimSun" panose="02010600030101010101" pitchFamily="2" charset="-122"/>
              </a:rPr>
              <a:t>.Net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iOS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平台使用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Objective C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Cocoa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，而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Android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则是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ADK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。对此，我们可以找到代码分享的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方法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用于三个平台的一次性发布，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那就是基于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HTML5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应用开发与混合（</a:t>
            </a:r>
            <a:r>
              <a:rPr lang="en-US" altLang="zh-CN" sz="1500" dirty="0" err="1">
                <a:latin typeface="SimSun" panose="02010600030101010101" pitchFamily="2" charset="-122"/>
                <a:ea typeface="SimSun" panose="02010600030101010101" pitchFamily="2" charset="-122"/>
              </a:rPr>
              <a:t>hybird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）应用开发。</a:t>
            </a:r>
            <a:endParaRPr lang="en-US" altLang="zh-CN" sz="1500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混合应用开发与基于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HTML5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应用开发的区别主要在于，应用对终端硬件的跨平台调用是通过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JavaScript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调用自行封装或者由第三方插件封装的系统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实现的。另外，混合应用程序，包括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HTML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CSS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JavaScript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和系统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封装等都是部署于终端侧的，应用的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UI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展现及其动态切换效果，同样是通过</a:t>
            </a:r>
            <a:r>
              <a:rPr lang="en-US" altLang="zh-CN" sz="1500" dirty="0" err="1">
                <a:latin typeface="SimSun" panose="02010600030101010101" pitchFamily="2" charset="-122"/>
                <a:ea typeface="SimSun" panose="02010600030101010101" pitchFamily="2" charset="-122"/>
              </a:rPr>
              <a:t>Webkit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内核的解析实现，构建出类似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应用的移动应用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UI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5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跨平台混合应用开发主要分为移动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开发和原生开发两部分工作，移动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开发主要用于构建混合应用的界面和业务逻辑等，而原生开发主要是针对不同终端系统平台进行跨平台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的封装，为基于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技术开发的移动应用提供统一的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JavaScript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接口。基于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HTML5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的移动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开发和跨平台混合应用开发两类跨平台开发技术，两者的共同基础是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开发，不同点是前者通过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HTML5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标准支持跨平台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，后者通过终端原生开发支持跨平台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API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  <a:p>
            <a:pPr marL="0" indent="0">
              <a:buNone/>
            </a:pP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  <a:effectLst/>
          <a:sp3d/>
        </p:spPr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</a:t>
            </a:r>
            <a:r>
              <a:rPr lang="zh-CN" altLang="en-US" dirty="0" smtClean="0">
                <a:latin typeface="SimSun" panose="02010600030101010101" pitchFamily="2" charset="-122"/>
                <a:ea typeface="SimSun" panose="02010600030101010101" pitchFamily="2" charset="-122"/>
              </a:rPr>
              <a:t>用</a:t>
            </a:r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</a:rPr>
              <a:t>(APP)</a:t>
            </a:r>
            <a:endParaRPr lang="en-AU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71" y="4733266"/>
            <a:ext cx="3542857" cy="1800000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608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455613" y="1251284"/>
            <a:ext cx="8232775" cy="523982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移动性能管理的</a:t>
            </a:r>
            <a:r>
              <a:rPr kumimoji="1" lang="zh-CN" altLang="en-US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重要性</a:t>
            </a:r>
            <a:endParaRPr kumimoji="1" lang="en-US" altLang="zh-CN" b="1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我们在使用手机时，往往会遇到网页加载缓慢，访问网站时出现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HTTP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错误，甚至在抢单时也会发生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崩溃。。。所有这些问题，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都可能是导致用户体验不佳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的“罪魁祸首”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有数据显示：如果移动端的页面响应时间增加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秒，就会降低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的访问量，可能会导致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33%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的用户会选择竞争对手的产品；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30%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的用户表示，下次不会再考虑使用这款产品；同时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7.65%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的用户表示，槽糕用户体验甚至会影响他们对品牌的看法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500" dirty="0" smtClean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保证优</a:t>
            </a:r>
            <a:r>
              <a:rPr lang="zh-CN" altLang="en-US" sz="1500" dirty="0" smtClean="0">
                <a:latin typeface="SimSun" panose="02010600030101010101" pitchFamily="2" charset="-122"/>
                <a:ea typeface="SimSun" panose="02010600030101010101" pitchFamily="2" charset="-122"/>
              </a:rPr>
              <a:t>秀的用户体验已经成为移动产品开发者最关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心的问题。在这个“用户体验为王”的时代，任何一点点小小的失误，都可能给公司带来极大的影响。尤其是</a:t>
            </a:r>
            <a:r>
              <a:rPr lang="en-US" altLang="zh-CN" sz="1500" dirty="0">
                <a:latin typeface="SimSun" panose="02010600030101010101" pitchFamily="2" charset="-122"/>
                <a:ea typeface="SimSun" panose="02010600030101010101" pitchFamily="2" charset="-122"/>
              </a:rPr>
              <a:t>APP</a:t>
            </a:r>
            <a:r>
              <a:rPr lang="zh-CN" altLang="en-US" sz="1500" dirty="0">
                <a:latin typeface="SimSun" panose="02010600030101010101" pitchFamily="2" charset="-122"/>
                <a:ea typeface="SimSun" panose="02010600030101010101" pitchFamily="2" charset="-122"/>
              </a:rPr>
              <a:t>市场竞争如此激烈的当下，应用性能管理盲点已经成为创业者面临的最核心问题之一。</a:t>
            </a:r>
            <a:endParaRPr lang="ja-JP" altLang="en-US" sz="15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  <a:sp3d/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移动性能管理（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Mobile Performance Management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2527" r="2525" b="4818"/>
          <a:stretch/>
        </p:blipFill>
        <p:spPr>
          <a:xfrm>
            <a:off x="2839453" y="3943244"/>
            <a:ext cx="3705726" cy="20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16629" y="2027387"/>
            <a:ext cx="2151496" cy="1213278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5613" y="116205"/>
            <a:ext cx="8232775" cy="1002979"/>
          </a:xfrm>
          <a:effectLst/>
          <a:sp3d/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移动性能管理（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Mobile Performance Management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76715" y="159841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真实用户体验管理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995234" y="159841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用户自定义业务分析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93" y="2024624"/>
            <a:ext cx="2931546" cy="121512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6629" y="435404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应用组件深度监控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0" y="4842087"/>
            <a:ext cx="2155008" cy="1395084"/>
          </a:xfrm>
          <a:prstGeom prst="rect">
            <a:avLst/>
          </a:prstGeom>
        </p:spPr>
      </p:pic>
      <p:sp>
        <p:nvSpPr>
          <p:cNvPr id="1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55613" y="6575425"/>
            <a:ext cx="4060825" cy="128588"/>
          </a:xfrm>
        </p:spPr>
        <p:txBody>
          <a:bodyPr/>
          <a:lstStyle/>
          <a:p>
            <a:r>
              <a:rPr lang="en-AU" dirty="0" smtClean="0"/>
              <a:t>Copyright © 2016 Accenture  All rights reserved.</a:t>
            </a:r>
            <a:endParaRPr lang="en-AU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l="2796" r="3089" b="4818"/>
          <a:stretch/>
        </p:blipFill>
        <p:spPr>
          <a:xfrm>
            <a:off x="5897511" y="4842087"/>
            <a:ext cx="2457603" cy="1397392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764400" y="435144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应用拓扑的发现与可视化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239" y="3549058"/>
            <a:ext cx="2312670" cy="1518241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917814" y="30596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IT</a:t>
            </a:r>
            <a:r>
              <a:rPr lang="ja-JP" altLang="en-US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运营分析</a:t>
            </a:r>
            <a:endParaRPr lang="ja-JP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253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a7249ff9137735267271cf6681d731abd3c386"/>
  <p:tag name="ISPRING_RESOURCE_PATHS_HASH_PRESENTER" val="82532151e9c97188e16f22f45bdf5aa2725d346"/>
</p:tagLst>
</file>

<file path=ppt/theme/theme1.xml><?xml version="1.0" encoding="utf-8"?>
<a:theme xmlns:a="http://schemas.openxmlformats.org/drawingml/2006/main" name="14-2698 - TGP Photo">
  <a:themeElements>
    <a:clrScheme name="Custom 19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778888"/>
      </a:accent1>
      <a:accent2>
        <a:srgbClr val="551155"/>
      </a:accent2>
      <a:accent3>
        <a:srgbClr val="00AA99"/>
      </a:accent3>
      <a:accent4>
        <a:srgbClr val="408FCD"/>
      </a:accent4>
      <a:accent5>
        <a:srgbClr val="FFDD00"/>
      </a:accent5>
      <a:accent6>
        <a:srgbClr val="FF0000"/>
      </a:accent6>
      <a:hlink>
        <a:srgbClr val="FF9900"/>
      </a:hlink>
      <a:folHlink>
        <a:srgbClr val="FF99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9">
    <a:dk1>
      <a:srgbClr val="000000"/>
    </a:dk1>
    <a:lt1>
      <a:srgbClr val="FFFFFF"/>
    </a:lt1>
    <a:dk2>
      <a:srgbClr val="666666"/>
    </a:dk2>
    <a:lt2>
      <a:srgbClr val="778888"/>
    </a:lt2>
    <a:accent1>
      <a:srgbClr val="778888"/>
    </a:accent1>
    <a:accent2>
      <a:srgbClr val="551155"/>
    </a:accent2>
    <a:accent3>
      <a:srgbClr val="00AA99"/>
    </a:accent3>
    <a:accent4>
      <a:srgbClr val="408FCD"/>
    </a:accent4>
    <a:accent5>
      <a:srgbClr val="FFDD00"/>
    </a:accent5>
    <a:accent6>
      <a:srgbClr val="FF0000"/>
    </a:accent6>
    <a:hlink>
      <a:srgbClr val="FF9900"/>
    </a:hlink>
    <a:folHlink>
      <a:srgbClr val="FF9900"/>
    </a:folHlink>
  </a:clrScheme>
</a:themeOverride>
</file>

<file path=ppt/theme/themeOverride2.xml><?xml version="1.0" encoding="utf-8"?>
<a:themeOverride xmlns:a="http://schemas.openxmlformats.org/drawingml/2006/main">
  <a:clrScheme name="Custom 19">
    <a:dk1>
      <a:srgbClr val="000000"/>
    </a:dk1>
    <a:lt1>
      <a:srgbClr val="FFFFFF"/>
    </a:lt1>
    <a:dk2>
      <a:srgbClr val="666666"/>
    </a:dk2>
    <a:lt2>
      <a:srgbClr val="778888"/>
    </a:lt2>
    <a:accent1>
      <a:srgbClr val="778888"/>
    </a:accent1>
    <a:accent2>
      <a:srgbClr val="551155"/>
    </a:accent2>
    <a:accent3>
      <a:srgbClr val="00AA99"/>
    </a:accent3>
    <a:accent4>
      <a:srgbClr val="408FCD"/>
    </a:accent4>
    <a:accent5>
      <a:srgbClr val="FFDD00"/>
    </a:accent5>
    <a:accent6>
      <a:srgbClr val="FF0000"/>
    </a:accent6>
    <a:hlink>
      <a:srgbClr val="FF9900"/>
    </a:hlink>
    <a:folHlink>
      <a:srgbClr val="FF9900"/>
    </a:folHlink>
  </a:clrScheme>
</a:themeOverride>
</file>

<file path=ppt/theme/themeOverride3.xml><?xml version="1.0" encoding="utf-8"?>
<a:themeOverride xmlns:a="http://schemas.openxmlformats.org/drawingml/2006/main">
  <a:clrScheme name="Custom 19">
    <a:dk1>
      <a:srgbClr val="000000"/>
    </a:dk1>
    <a:lt1>
      <a:srgbClr val="FFFFFF"/>
    </a:lt1>
    <a:dk2>
      <a:srgbClr val="666666"/>
    </a:dk2>
    <a:lt2>
      <a:srgbClr val="778888"/>
    </a:lt2>
    <a:accent1>
      <a:srgbClr val="778888"/>
    </a:accent1>
    <a:accent2>
      <a:srgbClr val="551155"/>
    </a:accent2>
    <a:accent3>
      <a:srgbClr val="00AA99"/>
    </a:accent3>
    <a:accent4>
      <a:srgbClr val="408FCD"/>
    </a:accent4>
    <a:accent5>
      <a:srgbClr val="FFDD00"/>
    </a:accent5>
    <a:accent6>
      <a:srgbClr val="FF0000"/>
    </a:accent6>
    <a:hlink>
      <a:srgbClr val="FF9900"/>
    </a:hlink>
    <a:folHlink>
      <a:srgbClr val="FF9900"/>
    </a:folHlink>
  </a:clrScheme>
</a:themeOverride>
</file>

<file path=ppt/theme/themeOverride4.xml><?xml version="1.0" encoding="utf-8"?>
<a:themeOverride xmlns:a="http://schemas.openxmlformats.org/drawingml/2006/main">
  <a:clrScheme name="Custom 19">
    <a:dk1>
      <a:srgbClr val="000000"/>
    </a:dk1>
    <a:lt1>
      <a:srgbClr val="FFFFFF"/>
    </a:lt1>
    <a:dk2>
      <a:srgbClr val="666666"/>
    </a:dk2>
    <a:lt2>
      <a:srgbClr val="778888"/>
    </a:lt2>
    <a:accent1>
      <a:srgbClr val="778888"/>
    </a:accent1>
    <a:accent2>
      <a:srgbClr val="551155"/>
    </a:accent2>
    <a:accent3>
      <a:srgbClr val="00AA99"/>
    </a:accent3>
    <a:accent4>
      <a:srgbClr val="408FCD"/>
    </a:accent4>
    <a:accent5>
      <a:srgbClr val="FFDD00"/>
    </a:accent5>
    <a:accent6>
      <a:srgbClr val="FF0000"/>
    </a:accent6>
    <a:hlink>
      <a:srgbClr val="FF9900"/>
    </a:hlink>
    <a:folHlink>
      <a:srgbClr val="FF99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FBB5BF09D2FB43BEC430549F0DDF4A" ma:contentTypeVersion="0" ma:contentTypeDescription="Create a new document." ma:contentTypeScope="" ma:versionID="7a0de2ed6fdf2ec982e9290f3e4ee0d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F6E4F-87E1-446E-804D-F086064B3D1F}"/>
</file>

<file path=customXml/itemProps2.xml><?xml version="1.0" encoding="utf-8"?>
<ds:datastoreItem xmlns:ds="http://schemas.openxmlformats.org/officeDocument/2006/customXml" ds:itemID="{F2F8FF39-A5D2-4C20-89CA-E0BB61C09927}"/>
</file>

<file path=customXml/itemProps3.xml><?xml version="1.0" encoding="utf-8"?>
<ds:datastoreItem xmlns:ds="http://schemas.openxmlformats.org/officeDocument/2006/customXml" ds:itemID="{9FB9E9F0-A80E-4BC0-BC10-BBDB06BF5FE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9301</TotalTime>
  <Words>1060</Words>
  <Application>Microsoft Office PowerPoint</Application>
  <PresentationFormat>On-screen Show (4:3)</PresentationFormat>
  <Paragraphs>85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SimSun</vt:lpstr>
      <vt:lpstr>Arial</vt:lpstr>
      <vt:lpstr>ＭＳ Ｐゴシック</vt:lpstr>
      <vt:lpstr>14-2698 - TGP Photo</vt:lpstr>
      <vt:lpstr>Mobility</vt:lpstr>
      <vt:lpstr>移动技术</vt:lpstr>
      <vt:lpstr>唯移动 (Mobile Only)</vt:lpstr>
      <vt:lpstr>应用(APP)</vt:lpstr>
      <vt:lpstr>应用(APP)</vt:lpstr>
      <vt:lpstr>应用(APP)</vt:lpstr>
      <vt:lpstr>应用(APP)</vt:lpstr>
      <vt:lpstr>移动性能管理（Mobile Performance Management）</vt:lpstr>
      <vt:lpstr>移动性能管理（Mobile Performance Management）</vt:lpstr>
      <vt:lpstr>企业移动管理(Enterprise Mobility Management)</vt:lpstr>
      <vt:lpstr>企业移动管理(Enterprise Mobility Management)</vt:lpstr>
      <vt:lpstr>企业移动管理(Enterprise Mobility Management)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creative.services.presentations@accenture.com</dc:creator>
  <cp:lastModifiedBy>zhiqing.shen</cp:lastModifiedBy>
  <cp:revision>227</cp:revision>
  <cp:lastPrinted>2009-05-13T12:37:25Z</cp:lastPrinted>
  <dcterms:created xsi:type="dcterms:W3CDTF">2014-04-11T06:33:26Z</dcterms:created>
  <dcterms:modified xsi:type="dcterms:W3CDTF">2016-08-18T06:41:08Z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0x010100EBFBB5BF09D2FB43BEC430549F0DDF4A</vt:lpwstr>
  </property>
  <property fmtid="{D5CDD505-2E9C-101B-9397-08002B2CF9AE}" pid="3" name="UserName">
    <vt:lpwstr>w.a.lee</vt:lpwstr>
  </property>
  <property fmtid="{D5CDD505-2E9C-101B-9397-08002B2CF9AE}" pid="4" name="ComputerName">
    <vt:lpwstr>MW7ZKKIP9LROPZ</vt:lpwstr>
  </property>
  <property fmtid="{D5CDD505-2E9C-101B-9397-08002B2CF9AE}" pid="5" name="palette_size">
    <vt:lpwstr>6</vt:lpwstr>
  </property>
  <property fmtid="{D5CDD505-2E9C-101B-9397-08002B2CF9AE}" pid="6" name="GUIDE_C1L">
    <vt:lpwstr>35.87504</vt:lpwstr>
  </property>
  <property fmtid="{D5CDD505-2E9C-101B-9397-08002B2CF9AE}" pid="7" name="GUIDE_C1R">
    <vt:lpwstr>246.3307</vt:lpwstr>
  </property>
  <property fmtid="{D5CDD505-2E9C-101B-9397-08002B2CF9AE}" pid="8" name="GUIDE_C2L">
    <vt:lpwstr>254.8346</vt:lpwstr>
  </property>
  <property fmtid="{D5CDD505-2E9C-101B-9397-08002B2CF9AE}" pid="9" name="GUIDE_ML">
    <vt:lpwstr>355.748</vt:lpwstr>
  </property>
  <property fmtid="{D5CDD505-2E9C-101B-9397-08002B2CF9AE}" pid="10" name="GUIDE_MR">
    <vt:lpwstr>364.252</vt:lpwstr>
  </property>
  <property fmtid="{D5CDD505-2E9C-101B-9397-08002B2CF9AE}" pid="11" name="GUIDE_C2R">
    <vt:lpwstr>465.125</vt:lpwstr>
  </property>
  <property fmtid="{D5CDD505-2E9C-101B-9397-08002B2CF9AE}" pid="12" name="GUIDE_C3L">
    <vt:lpwstr>473.75</vt:lpwstr>
  </property>
  <property fmtid="{D5CDD505-2E9C-101B-9397-08002B2CF9AE}" pid="13" name="GUIDE_C3R">
    <vt:lpwstr>684.1251</vt:lpwstr>
  </property>
  <property fmtid="{D5CDD505-2E9C-101B-9397-08002B2CF9AE}" pid="14" name="GUIDE_GTL_R">
    <vt:lpwstr>688</vt:lpwstr>
  </property>
  <property fmtid="{D5CDD505-2E9C-101B-9397-08002B2CF9AE}" pid="15" name="GUIDE_R1">
    <vt:lpwstr>30.62504</vt:lpwstr>
  </property>
  <property fmtid="{D5CDD505-2E9C-101B-9397-08002B2CF9AE}" pid="16" name="GUIDE_R2">
    <vt:lpwstr>83.12504</vt:lpwstr>
  </property>
  <property fmtid="{D5CDD505-2E9C-101B-9397-08002B2CF9AE}" pid="17" name="GUIDE_R3">
    <vt:lpwstr>100.6645</vt:lpwstr>
  </property>
  <property fmtid="{D5CDD505-2E9C-101B-9397-08002B2CF9AE}" pid="18" name="GUIDE_R4">
    <vt:lpwstr>511.25</vt:lpwstr>
  </property>
</Properties>
</file>